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73" r:id="rId9"/>
    <p:sldId id="272" r:id="rId10"/>
    <p:sldId id="277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8" r:id="rId20"/>
    <p:sldId id="279" r:id="rId21"/>
    <p:sldId id="280" r:id="rId22"/>
    <p:sldId id="281" r:id="rId23"/>
    <p:sldId id="274" r:id="rId24"/>
    <p:sldId id="276" r:id="rId25"/>
    <p:sldId id="275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67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EB790-D960-4FEC-A37D-A16C389CF820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728C7-2DC3-42FE-A94F-0F8A7B8828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0848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728C7-2DC3-42FE-A94F-0F8A7B8828A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6EEEA-FEEB-4E72-ABF1-FFC3D159E6B2}" type="datetimeFigureOut">
              <a:rPr lang="en-US" smtClean="0"/>
              <a:pPr/>
              <a:t>8/3/2014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FB096-6B6F-4AB2-864A-721F7E85CC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Stored Functions and Procedures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5100" dirty="0" smtClean="0"/>
              <a:t>Instead of passing in a table name:</a:t>
            </a:r>
            <a:br>
              <a:rPr lang="en-US" sz="5100" dirty="0" smtClean="0"/>
            </a:br>
            <a:endParaRPr lang="en-US" sz="5100" dirty="0" smtClean="0"/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CREATE PROCEDURE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GetCount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(IN t VARCHAR(45))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READS SQL DATA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	CASE t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WHEN 'color' THEN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			SELECT COUNT(*) FROM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alp_color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AS Colors;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WHEN '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cust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' THEN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	SELECT COUNT(*) FROM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alp_customer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AS Customers;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WHEN 'items' THEN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	SELECT COUNT(*) FROM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alp_item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AS Items;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WHEN 'orders' THEN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	SELECT COUNT(*) FROM </a:t>
            </a:r>
            <a:r>
              <a:rPr lang="en-US" sz="2900" dirty="0" err="1" smtClean="0">
                <a:latin typeface="Courier New" pitchFamily="49" charset="0"/>
                <a:cs typeface="Courier New" pitchFamily="49" charset="0"/>
              </a:rPr>
              <a:t>alp_orders</a:t>
            </a: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AS Orders;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        END CASE;</a:t>
            </a:r>
          </a:p>
          <a:p>
            <a:pPr>
              <a:buNone/>
            </a:pPr>
            <a:r>
              <a:rPr lang="en-US" sz="2900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sz="29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Calling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Procedures are called with: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/>
              <a:t>procedureName</a:t>
            </a:r>
            <a:r>
              <a:rPr lang="en-US" dirty="0" smtClean="0"/>
              <a:t>(actParam1, actParam2);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Functions are called with:</a:t>
            </a:r>
          </a:p>
          <a:p>
            <a:pPr lvl="1"/>
            <a:r>
              <a:rPr lang="en-US" dirty="0" smtClean="0"/>
              <a:t>SELECT </a:t>
            </a:r>
            <a:r>
              <a:rPr lang="en-US" dirty="0" err="1" smtClean="0"/>
              <a:t>functionName</a:t>
            </a:r>
            <a:r>
              <a:rPr lang="en-US" dirty="0" smtClean="0"/>
              <a:t>(actParam1, actParam2);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Initializing OUT &amp; INOUT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</a:t>
            </a:r>
            <a:r>
              <a:rPr lang="en-US" dirty="0" err="1" smtClean="0"/>
              <a:t>paramName</a:t>
            </a:r>
            <a:r>
              <a:rPr lang="en-US" dirty="0" smtClean="0"/>
              <a:t> = value;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INTO </a:t>
            </a:r>
            <a:r>
              <a:rPr lang="en-US" dirty="0" err="1" smtClean="0"/>
              <a:t>variableName</a:t>
            </a:r>
            <a:endParaRPr lang="en-US" dirty="0" smtClean="0"/>
          </a:p>
          <a:p>
            <a:pPr lvl="1"/>
            <a:r>
              <a:rPr lang="en-US" dirty="0" smtClean="0"/>
              <a:t>Can be multiples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Local variables</a:t>
            </a:r>
          </a:p>
          <a:p>
            <a:pPr lvl="1"/>
            <a:r>
              <a:rPr lang="en-US" dirty="0" smtClean="0"/>
              <a:t>Conditions</a:t>
            </a:r>
          </a:p>
          <a:p>
            <a:pPr lvl="1"/>
            <a:r>
              <a:rPr lang="en-US" dirty="0" smtClean="0"/>
              <a:t>Cursors</a:t>
            </a:r>
          </a:p>
          <a:p>
            <a:pPr lvl="1"/>
            <a:r>
              <a:rPr lang="en-US" dirty="0" smtClean="0"/>
              <a:t>Handlers</a:t>
            </a:r>
          </a:p>
          <a:p>
            <a:pPr lvl="1"/>
            <a:r>
              <a:rPr lang="en-US" dirty="0" smtClean="0"/>
              <a:t>Deleted when the procedure/function ends.</a:t>
            </a:r>
          </a:p>
          <a:p>
            <a:r>
              <a:rPr lang="en-US" dirty="0" smtClean="0"/>
              <a:t>Session Variables</a:t>
            </a:r>
          </a:p>
          <a:p>
            <a:pPr lvl="1"/>
            <a:r>
              <a:rPr lang="en-US" dirty="0" smtClean="0"/>
              <a:t>Persist until the session terminates.</a:t>
            </a:r>
          </a:p>
          <a:p>
            <a:pPr lvl="1"/>
            <a:r>
              <a:rPr lang="en-US" dirty="0" smtClean="0"/>
              <a:t>Prefixed with @  (e.g. @</a:t>
            </a:r>
            <a:r>
              <a:rPr lang="en-US" dirty="0" err="1" smtClean="0"/>
              <a:t>MyVar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System Global Variables</a:t>
            </a:r>
          </a:p>
          <a:p>
            <a:pPr lvl="1"/>
            <a:r>
              <a:rPr lang="en-US" dirty="0" smtClean="0"/>
              <a:t>Defined by the DBMS</a:t>
            </a:r>
          </a:p>
          <a:p>
            <a:pPr lvl="1"/>
            <a:r>
              <a:rPr lang="en-US" dirty="0" smtClean="0"/>
              <a:t>Prefixed with @@ (e.g. @@</a:t>
            </a:r>
            <a:r>
              <a:rPr lang="en-US" dirty="0" err="1" smtClean="0"/>
              <a:t>autocommit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SHOW VARIABLES command to see all system vars.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 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usage identifier </a:t>
            </a:r>
            <a:r>
              <a:rPr lang="en-US" dirty="0" err="1" smtClean="0"/>
              <a:t>dataType</a:t>
            </a:r>
            <a:r>
              <a:rPr lang="en-US" dirty="0" smtClean="0"/>
              <a:t> DEFAULT </a:t>
            </a:r>
            <a:r>
              <a:rPr lang="en-US" dirty="0" err="1" smtClean="0"/>
              <a:t>defaultValue</a:t>
            </a:r>
            <a:endParaRPr lang="en-US" dirty="0" smtClean="0"/>
          </a:p>
          <a:p>
            <a:r>
              <a:rPr lang="en-US" dirty="0" smtClean="0"/>
              <a:t>INOUT small INT(2) DEFAULT 67</a:t>
            </a:r>
          </a:p>
          <a:p>
            <a:endParaRPr lang="en-US" dirty="0" smtClean="0"/>
          </a:p>
          <a:p>
            <a:r>
              <a:rPr lang="en-US" dirty="0" smtClean="0"/>
              <a:t>If no default the variable is NULL until initialized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Initializing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varName</a:t>
            </a:r>
            <a:r>
              <a:rPr lang="en-US" dirty="0" smtClean="0"/>
              <a:t> = value</a:t>
            </a:r>
          </a:p>
          <a:p>
            <a:r>
              <a:rPr lang="en-US" dirty="0" smtClean="0"/>
              <a:t>SET </a:t>
            </a:r>
            <a:r>
              <a:rPr lang="en-US" dirty="0" err="1" smtClean="0"/>
              <a:t>varName</a:t>
            </a:r>
            <a:r>
              <a:rPr lang="en-US" dirty="0" smtClean="0"/>
              <a:t> </a:t>
            </a:r>
            <a:r>
              <a:rPr lang="en-US" smtClean="0"/>
              <a:t>= value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in Routines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524000"/>
            <a:ext cx="7315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exp</a:t>
            </a:r>
          </a:p>
          <a:p>
            <a:r>
              <a:rPr lang="en-US" dirty="0" smtClean="0"/>
              <a:t>    THEN statements;</a:t>
            </a:r>
          </a:p>
          <a:p>
            <a:r>
              <a:rPr lang="en-US" dirty="0" smtClean="0"/>
              <a:t>     ELSEIF exp</a:t>
            </a:r>
          </a:p>
          <a:p>
            <a:r>
              <a:rPr lang="en-US" dirty="0" smtClean="0"/>
              <a:t>         THEN statements;</a:t>
            </a:r>
          </a:p>
          <a:p>
            <a:r>
              <a:rPr lang="en-US" dirty="0" smtClean="0"/>
              <a:t>     ELSE</a:t>
            </a:r>
          </a:p>
          <a:p>
            <a:r>
              <a:rPr lang="en-US" dirty="0" smtClean="0"/>
              <a:t>          statements;</a:t>
            </a:r>
          </a:p>
          <a:p>
            <a:r>
              <a:rPr lang="en-US" dirty="0" smtClean="0"/>
              <a:t>END IF;</a:t>
            </a:r>
          </a:p>
          <a:p>
            <a:endParaRPr lang="en-US" dirty="0" smtClean="0"/>
          </a:p>
          <a:p>
            <a:r>
              <a:rPr lang="en-US" dirty="0" smtClean="0"/>
              <a:t>CASE exp</a:t>
            </a:r>
          </a:p>
          <a:p>
            <a:r>
              <a:rPr lang="en-US" dirty="0" smtClean="0"/>
              <a:t>    WHEN exp THEN statement(s);</a:t>
            </a:r>
          </a:p>
          <a:p>
            <a:r>
              <a:rPr lang="en-US" dirty="0" smtClean="0"/>
              <a:t>    WHEN exp THEN statement(s);</a:t>
            </a:r>
          </a:p>
          <a:p>
            <a:r>
              <a:rPr lang="en-US" dirty="0" smtClean="0"/>
              <a:t>     ELSE statement(s);</a:t>
            </a:r>
          </a:p>
          <a:p>
            <a:r>
              <a:rPr lang="en-US" dirty="0" smtClean="0"/>
              <a:t>END CASE;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in a Routine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696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DECLARE control INT DEFAULT 0;</a:t>
            </a:r>
          </a:p>
          <a:p>
            <a:r>
              <a:rPr lang="en-US" dirty="0" err="1" smtClean="0"/>
              <a:t>loopIdent</a:t>
            </a:r>
            <a:r>
              <a:rPr lang="en-US" dirty="0" smtClean="0"/>
              <a:t>: LOOP</a:t>
            </a:r>
          </a:p>
          <a:p>
            <a:r>
              <a:rPr lang="en-US" dirty="0" smtClean="0"/>
              <a:t>     SET control = control + 1;</a:t>
            </a:r>
          </a:p>
          <a:p>
            <a:r>
              <a:rPr lang="en-US" dirty="0" smtClean="0"/>
              <a:t>     IF control </a:t>
            </a:r>
            <a:r>
              <a:rPr lang="en-US" dirty="0" err="1" smtClean="0"/>
              <a:t>someRel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THEN</a:t>
            </a:r>
          </a:p>
          <a:p>
            <a:r>
              <a:rPr lang="en-US" dirty="0" smtClean="0"/>
              <a:t>	leave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END IF;</a:t>
            </a:r>
          </a:p>
          <a:p>
            <a:r>
              <a:rPr lang="en-US" dirty="0" smtClean="0"/>
              <a:t>END LOOP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REPEAT</a:t>
            </a:r>
          </a:p>
          <a:p>
            <a:r>
              <a:rPr lang="en-US" dirty="0" smtClean="0"/>
              <a:t>     statements;</a:t>
            </a:r>
          </a:p>
          <a:p>
            <a:r>
              <a:rPr lang="en-US" dirty="0" smtClean="0"/>
              <a:t>UNTIL expression END REPEAT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Iteration in Routine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905000"/>
            <a:ext cx="8077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WHILE exp DO</a:t>
            </a:r>
          </a:p>
          <a:p>
            <a:r>
              <a:rPr lang="en-US" dirty="0" smtClean="0"/>
              <a:t>     statements;</a:t>
            </a:r>
          </a:p>
          <a:p>
            <a:r>
              <a:rPr lang="en-US" dirty="0" smtClean="0"/>
              <a:t>END WHILE</a:t>
            </a:r>
          </a:p>
          <a:p>
            <a:endParaRPr lang="en-US" dirty="0" smtClean="0"/>
          </a:p>
          <a:p>
            <a:r>
              <a:rPr lang="en-US" dirty="0" smtClean="0"/>
              <a:t>Within a loop the LEAVE command acts as a “break”</a:t>
            </a:r>
          </a:p>
          <a:p>
            <a:r>
              <a:rPr lang="en-US" dirty="0" smtClean="0"/>
              <a:t>	LEAVE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Within a loop the ITERATE command acts as a “continue”</a:t>
            </a:r>
          </a:p>
          <a:p>
            <a:r>
              <a:rPr lang="en-US" dirty="0" smtClean="0"/>
              <a:t>	ITERATE </a:t>
            </a:r>
            <a:r>
              <a:rPr lang="en-US" dirty="0" err="1" smtClean="0"/>
              <a:t>loopIdent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CREATE PROCEDURE `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test_table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`()    MODIFIES SQL DATA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INT DEFAULT 1;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DROP TABLE IF EXISTS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test_table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CREATE TABLE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test_table</a:t>
            </a: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(id INT PRIMARY KEY,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some_data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VARCHAR(30),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some_number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VARCHAR(10)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) ENGINE=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innodb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  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&lt;=20) DO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INSERT INTO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test_table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VALUES(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i,CONCAT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("record ",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),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 2);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	SET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=i+1;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END WHILE;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END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Stored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Allow use of extended </a:t>
            </a:r>
            <a:r>
              <a:rPr lang="en-US" dirty="0" err="1" smtClean="0"/>
              <a:t>MySQL</a:t>
            </a:r>
            <a:r>
              <a:rPr lang="en-US" dirty="0" smtClean="0"/>
              <a:t> syntax</a:t>
            </a:r>
          </a:p>
          <a:p>
            <a:r>
              <a:rPr lang="en-US" dirty="0" smtClean="0"/>
              <a:t>May be used for error handling routines</a:t>
            </a:r>
          </a:p>
          <a:p>
            <a:r>
              <a:rPr lang="en-US" dirty="0" smtClean="0"/>
              <a:t>Code encapsulation</a:t>
            </a:r>
          </a:p>
          <a:p>
            <a:r>
              <a:rPr lang="en-US" dirty="0" smtClean="0"/>
              <a:t>No need to reinvent the wheel</a:t>
            </a:r>
          </a:p>
          <a:p>
            <a:r>
              <a:rPr lang="en-US" dirty="0" smtClean="0"/>
              <a:t>Divide and conquer / benefits of modularization</a:t>
            </a:r>
          </a:p>
          <a:p>
            <a:r>
              <a:rPr lang="en-US" smtClean="0"/>
              <a:t>Reduces bandwidth </a:t>
            </a:r>
            <a:r>
              <a:rPr lang="en-US" dirty="0" smtClean="0"/>
              <a:t>requirements as stored on server</a:t>
            </a:r>
          </a:p>
          <a:p>
            <a:r>
              <a:rPr lang="en-US" dirty="0" smtClean="0"/>
              <a:t>Server upgrades </a:t>
            </a:r>
            <a:r>
              <a:rPr lang="en-US" dirty="0" smtClean="0">
                <a:sym typeface="Wingdings" pitchFamily="2" charset="2"/>
              </a:rPr>
              <a:t> better performance for user</a:t>
            </a:r>
          </a:p>
          <a:p>
            <a:r>
              <a:rPr lang="en-US" dirty="0" smtClean="0">
                <a:sym typeface="Wingdings" pitchFamily="2" charset="2"/>
              </a:rPr>
              <a:t>Better Security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CREATE PROCEDURE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alp_IncreaseInventory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`(IN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 INT, IN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addqty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 INT)    MODIFIES SQL DATA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Get the current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calc the new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addqty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Update row with the new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UPDATE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SET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CREATE PROCEDURE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alp_IncreaseInventory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`(</a:t>
            </a:r>
            <a:r>
              <a:rPr lang="en-US" sz="1400" b="1" u="sng" dirty="0" smtClean="0">
                <a:latin typeface="Courier New" pitchFamily="49" charset="0"/>
                <a:cs typeface="Courier New" pitchFamily="49" charset="0"/>
              </a:rPr>
              <a:t>IN `</a:t>
            </a:r>
            <a:r>
              <a:rPr lang="en-US" sz="1400" b="1" u="sng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b="1" u="sng" dirty="0" smtClean="0">
                <a:latin typeface="Courier New" pitchFamily="49" charset="0"/>
                <a:cs typeface="Courier New" pitchFamily="49" charset="0"/>
              </a:rPr>
              <a:t>` INT,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IN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addqty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 INT)    MODIFIES SQL DATA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Get the current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FROM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calc the new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SET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+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addqty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-- Update row with the new quantity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UPDATE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SET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2133600"/>
            <a:ext cx="388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happens if I provide an invalid id?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715000" y="1600200"/>
            <a:ext cx="6858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CREATE PROCEDURE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alp_IncreaseInventory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`(</a:t>
            </a:r>
            <a:r>
              <a:rPr lang="en-US" sz="1400" b="1" u="sng" dirty="0" smtClean="0">
                <a:latin typeface="Courier New" pitchFamily="49" charset="0"/>
                <a:cs typeface="Courier New" pitchFamily="49" charset="0"/>
              </a:rPr>
              <a:t>IN `</a:t>
            </a:r>
            <a:r>
              <a:rPr lang="en-US" sz="1400" b="1" u="sng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b="1" u="sng" dirty="0" smtClean="0">
                <a:latin typeface="Courier New" pitchFamily="49" charset="0"/>
                <a:cs typeface="Courier New" pitchFamily="49" charset="0"/>
              </a:rPr>
              <a:t>` INT,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IN `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addqty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` INT)    MODIFIES SQL DATA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BEGIN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curqty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newqty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IF EXISTS (SELECT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WHERE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) THEN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… Perform the Select and Update Statements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ELSE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SELECT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"=Invalid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inv_id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";</a:t>
            </a: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 IF;</a:t>
            </a:r>
          </a:p>
          <a:p>
            <a:pPr>
              <a:buNone/>
            </a:pPr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2133600"/>
            <a:ext cx="4477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Verify the ID before trying to update the table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1752600" y="2318266"/>
            <a:ext cx="2514600" cy="50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vs Static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SQL example:</a:t>
            </a:r>
            <a:br>
              <a:rPr lang="en-US" dirty="0" smtClean="0"/>
            </a:br>
            <a:r>
              <a:rPr lang="en-US" dirty="0" smtClean="0"/>
              <a:t>SELECT * FROM </a:t>
            </a:r>
            <a:r>
              <a:rPr lang="en-US" dirty="0" err="1" smtClean="0"/>
              <a:t>mytable</a:t>
            </a:r>
            <a:r>
              <a:rPr lang="en-US" dirty="0" smtClean="0"/>
              <a:t> WHERE id = @id;</a:t>
            </a:r>
          </a:p>
          <a:p>
            <a:r>
              <a:rPr lang="en-US" dirty="0" smtClean="0"/>
              <a:t>Static SQL is compiled when the stored </a:t>
            </a:r>
            <a:r>
              <a:rPr lang="en-US" dirty="0" err="1" smtClean="0"/>
              <a:t>proc</a:t>
            </a:r>
            <a:r>
              <a:rPr lang="en-US" dirty="0" smtClean="0"/>
              <a:t> is created.</a:t>
            </a:r>
          </a:p>
          <a:p>
            <a:r>
              <a:rPr lang="en-US" dirty="0" smtClean="0"/>
              <a:t>Dynamic SQL is a statement that is created within the stored </a:t>
            </a:r>
            <a:r>
              <a:rPr lang="en-US" dirty="0" err="1" smtClean="0"/>
              <a:t>proc</a:t>
            </a:r>
            <a:r>
              <a:rPr lang="en-US" dirty="0" smtClean="0"/>
              <a:t>, so cannot be compiled when the procedure is created.</a:t>
            </a:r>
          </a:p>
          <a:p>
            <a:r>
              <a:rPr lang="en-US" dirty="0" smtClean="0"/>
              <a:t>Dynamic SQL statements must be “prepared”.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266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Dynamic SQL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CREATE </a:t>
            </a:r>
            <a:r>
              <a:rPr lang="en-US" dirty="0" smtClean="0"/>
              <a:t>PROCEDURE </a:t>
            </a:r>
            <a:r>
              <a:rPr lang="en-US" dirty="0"/>
              <a:t>`</a:t>
            </a:r>
            <a:r>
              <a:rPr lang="en-US" dirty="0" err="1"/>
              <a:t>sp_DoSQL</a:t>
            </a:r>
            <a:r>
              <a:rPr lang="en-US" dirty="0" smtClean="0"/>
              <a:t>`</a:t>
            </a:r>
            <a:br>
              <a:rPr lang="en-US" dirty="0" smtClean="0"/>
            </a:br>
            <a:r>
              <a:rPr lang="en-US" dirty="0" smtClean="0"/>
              <a:t>    (</a:t>
            </a:r>
            <a:r>
              <a:rPr lang="en-US" dirty="0"/>
              <a:t>IN `</a:t>
            </a:r>
            <a:r>
              <a:rPr lang="en-US" dirty="0" err="1"/>
              <a:t>s_inp</a:t>
            </a:r>
            <a:r>
              <a:rPr lang="en-US" dirty="0"/>
              <a:t>` VARCHAR(255))</a:t>
            </a:r>
          </a:p>
          <a:p>
            <a:pPr marL="0" indent="0">
              <a:buNone/>
            </a:pPr>
            <a:r>
              <a:rPr lang="en-US" dirty="0"/>
              <a:t>    MODIFIES SQL DATA</a:t>
            </a:r>
          </a:p>
          <a:p>
            <a:pPr marL="0" indent="0">
              <a:buNone/>
            </a:pPr>
            <a:r>
              <a:rPr lang="en-US" dirty="0"/>
              <a:t>BEGIN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SET </a:t>
            </a:r>
            <a:r>
              <a:rPr lang="en-US" dirty="0"/>
              <a:t>@</a:t>
            </a:r>
            <a:r>
              <a:rPr lang="en-US" dirty="0" err="1"/>
              <a:t>tmp_sql</a:t>
            </a:r>
            <a:r>
              <a:rPr lang="en-US" dirty="0"/>
              <a:t> = </a:t>
            </a:r>
            <a:r>
              <a:rPr lang="en-US" dirty="0" err="1"/>
              <a:t>s_inp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PREPARE </a:t>
            </a:r>
            <a:r>
              <a:rPr lang="en-US" dirty="0"/>
              <a:t>s1 FROM @</a:t>
            </a:r>
            <a:r>
              <a:rPr lang="en-US" dirty="0" err="1"/>
              <a:t>tmp_sql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smtClean="0"/>
              <a:t>   EXECUTE </a:t>
            </a:r>
            <a:r>
              <a:rPr lang="en-US" dirty="0"/>
              <a:t>s1;</a:t>
            </a:r>
          </a:p>
          <a:p>
            <a:pPr marL="0" indent="0">
              <a:buNone/>
            </a:pPr>
            <a:r>
              <a:rPr lang="en-US" dirty="0" smtClean="0"/>
              <a:t>   DEALLOCATE </a:t>
            </a:r>
            <a:r>
              <a:rPr lang="en-US" dirty="0"/>
              <a:t>PREPARE s1;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END</a:t>
            </a:r>
          </a:p>
        </p:txBody>
      </p:sp>
    </p:spTree>
    <p:extLst>
      <p:ext uri="{BB962C8B-B14F-4D97-AF65-F5344CB8AC3E}">
        <p14:creationId xmlns="" xmlns:p14="http://schemas.microsoft.com/office/powerpoint/2010/main" val="40797559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Example Dynamic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/>
              <a:t>CREATE </a:t>
            </a:r>
            <a:r>
              <a:rPr lang="en-US" sz="1600" dirty="0" smtClean="0"/>
              <a:t>PROCEDURE </a:t>
            </a:r>
            <a:r>
              <a:rPr lang="en-US" sz="1600" dirty="0"/>
              <a:t>`</a:t>
            </a:r>
            <a:r>
              <a:rPr lang="en-US" sz="1600" dirty="0" err="1"/>
              <a:t>sp_DynamicSQL</a:t>
            </a:r>
            <a:r>
              <a:rPr lang="en-US" sz="1600" dirty="0"/>
              <a:t>`(IN `txt` VARCHAR(128</a:t>
            </a:r>
            <a:r>
              <a:rPr lang="en-US" sz="1600" dirty="0" smtClean="0"/>
              <a:t>))     </a:t>
            </a:r>
            <a:r>
              <a:rPr lang="en-US" sz="1600" dirty="0"/>
              <a:t>READS SQL DATA</a:t>
            </a:r>
          </a:p>
          <a:p>
            <a:pPr marL="0" indent="0">
              <a:buNone/>
            </a:pPr>
            <a:r>
              <a:rPr lang="en-US" sz="1600" dirty="0"/>
              <a:t>BEGIN</a:t>
            </a:r>
          </a:p>
          <a:p>
            <a:pPr marL="0" indent="0">
              <a:buNone/>
            </a:pPr>
            <a:r>
              <a:rPr lang="en-US" sz="1600" dirty="0" smtClean="0"/>
              <a:t>  -- </a:t>
            </a:r>
            <a:r>
              <a:rPr lang="en-US" sz="1600" dirty="0"/>
              <a:t>Create the basic query statement</a:t>
            </a:r>
          </a:p>
          <a:p>
            <a:pPr marL="0" indent="0">
              <a:buNone/>
            </a:pPr>
            <a:r>
              <a:rPr lang="en-US" sz="1600" dirty="0" smtClean="0"/>
              <a:t>  DECLARE </a:t>
            </a:r>
            <a:r>
              <a:rPr lang="en-US" sz="1600" dirty="0" err="1"/>
              <a:t>s_Query</a:t>
            </a:r>
            <a:r>
              <a:rPr lang="en-US" sz="1600" dirty="0"/>
              <a:t> VARCHAR(255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  DECLARE </a:t>
            </a:r>
            <a:r>
              <a:rPr lang="en-US" sz="1600" dirty="0" err="1"/>
              <a:t>s_Where</a:t>
            </a:r>
            <a:r>
              <a:rPr lang="en-US" sz="1600" dirty="0"/>
              <a:t> VARCHAR(255);</a:t>
            </a:r>
          </a:p>
          <a:p>
            <a:pPr marL="0" indent="0">
              <a:buNone/>
            </a:pPr>
            <a:r>
              <a:rPr lang="en-US" sz="1600" dirty="0" smtClean="0"/>
              <a:t>  SET </a:t>
            </a:r>
            <a:r>
              <a:rPr lang="en-US" sz="1600" dirty="0" err="1"/>
              <a:t>s_Query</a:t>
            </a:r>
            <a:r>
              <a:rPr lang="en-US" sz="1600" dirty="0"/>
              <a:t> = 'SELECT * FROM </a:t>
            </a:r>
            <a:r>
              <a:rPr lang="en-US" sz="1600" dirty="0" err="1"/>
              <a:t>alp_inventory</a:t>
            </a:r>
            <a:r>
              <a:rPr lang="en-US" sz="1600" dirty="0" smtClean="0"/>
              <a:t>';</a:t>
            </a:r>
            <a:br>
              <a:rPr lang="en-US" sz="1600" dirty="0" smtClean="0"/>
            </a:br>
            <a:r>
              <a:rPr lang="en-US" sz="1600" dirty="0" smtClean="0"/>
              <a:t>  SET </a:t>
            </a:r>
            <a:r>
              <a:rPr lang="en-US" sz="1600" dirty="0" err="1"/>
              <a:t>s_Where</a:t>
            </a:r>
            <a:r>
              <a:rPr lang="en-US" sz="1600" dirty="0"/>
              <a:t> = ';';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  -- </a:t>
            </a:r>
            <a:r>
              <a:rPr lang="en-US" sz="1600" dirty="0"/>
              <a:t>Was a search string specified?</a:t>
            </a:r>
          </a:p>
          <a:p>
            <a:pPr marL="0" indent="0">
              <a:buNone/>
            </a:pPr>
            <a:r>
              <a:rPr lang="en-US" sz="1600" dirty="0" smtClean="0"/>
              <a:t>  IF </a:t>
            </a:r>
            <a:r>
              <a:rPr lang="en-US" sz="1600" dirty="0"/>
              <a:t>LENGTH(txt) &gt; 0 </a:t>
            </a:r>
            <a:r>
              <a:rPr lang="en-US" sz="1600" dirty="0" smtClean="0"/>
              <a:t>THEN</a:t>
            </a:r>
            <a:br>
              <a:rPr lang="en-US" sz="1600" dirty="0" smtClean="0"/>
            </a:br>
            <a:r>
              <a:rPr lang="en-US" sz="1600" dirty="0" smtClean="0"/>
              <a:t>     </a:t>
            </a:r>
            <a:r>
              <a:rPr lang="en-US" sz="1600" dirty="0"/>
              <a:t>SET </a:t>
            </a:r>
            <a:r>
              <a:rPr lang="en-US" sz="1600" dirty="0" err="1"/>
              <a:t>s_Where</a:t>
            </a:r>
            <a:r>
              <a:rPr lang="en-US" sz="1600" dirty="0"/>
              <a:t> = CONCAT(" WHERE </a:t>
            </a:r>
            <a:r>
              <a:rPr lang="en-US" sz="1600" dirty="0" err="1"/>
              <a:t>alp_color</a:t>
            </a:r>
            <a:r>
              <a:rPr lang="en-US" sz="1600" dirty="0"/>
              <a:t> LIKE '%", txt, </a:t>
            </a:r>
            <a:r>
              <a:rPr lang="en-US" sz="1600" dirty="0" smtClean="0"/>
              <a:t>"%';");</a:t>
            </a:r>
            <a:br>
              <a:rPr lang="en-US" sz="1600" dirty="0" smtClean="0"/>
            </a:br>
            <a:r>
              <a:rPr lang="en-US" sz="1600" dirty="0" smtClean="0"/>
              <a:t>  END </a:t>
            </a:r>
            <a:r>
              <a:rPr lang="en-US" sz="1600" dirty="0"/>
              <a:t>IF;</a:t>
            </a:r>
          </a:p>
          <a:p>
            <a:pPr marL="0" indent="0"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  -- </a:t>
            </a:r>
            <a:r>
              <a:rPr lang="en-US" sz="1600" dirty="0"/>
              <a:t>Prepare and run the final assembled query</a:t>
            </a:r>
          </a:p>
          <a:p>
            <a:pPr marL="0" indent="0">
              <a:buNone/>
            </a:pPr>
            <a:r>
              <a:rPr lang="en-US" sz="1600" dirty="0" smtClean="0"/>
              <a:t>  SET </a:t>
            </a:r>
            <a:r>
              <a:rPr lang="en-US" sz="1600" dirty="0"/>
              <a:t>@</a:t>
            </a:r>
            <a:r>
              <a:rPr lang="en-US" sz="1600" dirty="0" err="1"/>
              <a:t>tmp_sql</a:t>
            </a:r>
            <a:r>
              <a:rPr lang="en-US" sz="1600" dirty="0"/>
              <a:t> = CONCAT(</a:t>
            </a:r>
            <a:r>
              <a:rPr lang="en-US" sz="1600" dirty="0" err="1"/>
              <a:t>s_Query</a:t>
            </a:r>
            <a:r>
              <a:rPr lang="en-US" sz="1600" dirty="0"/>
              <a:t>, </a:t>
            </a:r>
            <a:r>
              <a:rPr lang="en-US" sz="1600" dirty="0" err="1"/>
              <a:t>s_Where</a:t>
            </a:r>
            <a:r>
              <a:rPr lang="en-US" sz="1600" dirty="0" smtClean="0"/>
              <a:t>);</a:t>
            </a:r>
            <a:br>
              <a:rPr lang="en-US" sz="1600" dirty="0" smtClean="0"/>
            </a:br>
            <a:r>
              <a:rPr lang="en-US" sz="1600" dirty="0" smtClean="0"/>
              <a:t>  PREPARE </a:t>
            </a:r>
            <a:r>
              <a:rPr lang="en-US" sz="1600" dirty="0"/>
              <a:t>s1 FROM @</a:t>
            </a:r>
            <a:r>
              <a:rPr lang="en-US" sz="1600" dirty="0" err="1"/>
              <a:t>tmp_sql</a:t>
            </a:r>
            <a:r>
              <a:rPr lang="en-US" sz="1600" dirty="0" smtClean="0"/>
              <a:t>;</a:t>
            </a:r>
            <a:br>
              <a:rPr lang="en-US" sz="1600" dirty="0" smtClean="0"/>
            </a:br>
            <a:r>
              <a:rPr lang="en-US" sz="1600" dirty="0" smtClean="0"/>
              <a:t>  EXECUTE </a:t>
            </a:r>
            <a:r>
              <a:rPr lang="en-US" sz="1600" dirty="0"/>
              <a:t>s1</a:t>
            </a:r>
            <a:r>
              <a:rPr lang="en-US" sz="1600" dirty="0" smtClean="0"/>
              <a:t>;</a:t>
            </a:r>
            <a:br>
              <a:rPr lang="en-US" sz="1600" dirty="0" smtClean="0"/>
            </a:br>
            <a:r>
              <a:rPr lang="en-US" sz="1600" dirty="0" smtClean="0"/>
              <a:t>  DEALLOCATE </a:t>
            </a:r>
            <a:r>
              <a:rPr lang="en-US" sz="1600" dirty="0"/>
              <a:t>PREPARE s1;</a:t>
            </a:r>
          </a:p>
          <a:p>
            <a:pPr marL="0" indent="0">
              <a:buNone/>
            </a:pPr>
            <a:r>
              <a:rPr lang="en-US" sz="1600" dirty="0" smtClean="0"/>
              <a:t>END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2023713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if my stored procedure has a SELECT that returns many rows?</a:t>
            </a:r>
          </a:p>
          <a:p>
            <a:r>
              <a:rPr lang="en-US" dirty="0" smtClean="0"/>
              <a:t>A ‘CURSOR’ is a read-only object that provides programmatic access to the result set returned by a query, allowing us to iterate over each row.</a:t>
            </a:r>
          </a:p>
          <a:p>
            <a:r>
              <a:rPr lang="en-US" dirty="0" smtClean="0"/>
              <a:t>NOTE: </a:t>
            </a:r>
            <a:r>
              <a:rPr lang="en-US" dirty="0" err="1" smtClean="0"/>
              <a:t>MySQL</a:t>
            </a:r>
            <a:r>
              <a:rPr lang="en-US" dirty="0" smtClean="0"/>
              <a:t> only allows us to fetch each row in the result set from first to last as determined by the SELECT statement.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cursor_name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 CURSOR FOR </a:t>
            </a:r>
            <a:r>
              <a:rPr lang="en-US" i="1" dirty="0" err="1" smtClean="0">
                <a:latin typeface="Courier New" pitchFamily="49" charset="0"/>
                <a:cs typeface="Courier New" pitchFamily="49" charset="0"/>
              </a:rPr>
              <a:t>SELECT_statement</a:t>
            </a:r>
            <a:r>
              <a:rPr lang="en-US" i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v_customer_id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INT;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v_customer_name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VARCHAR(30);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c1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CURSOR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in_customer_id,customer_name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FROM customers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WHERE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customer_id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in_customer_id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/>
              <a:t>Caution: </a:t>
            </a:r>
            <a:r>
              <a:rPr lang="en-US" dirty="0" smtClean="0"/>
              <a:t>A CURSOR declaration must occur AFTER all variable declarations, else an error occurs.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Cursor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OPEN</a:t>
            </a:r>
            <a:r>
              <a:rPr lang="en-US" dirty="0" smtClean="0"/>
              <a:t> - Initializes the result set for the cursor:</a:t>
            </a:r>
            <a:br>
              <a:rPr lang="en-US" dirty="0" smtClean="0"/>
            </a:br>
            <a:r>
              <a:rPr lang="en-US" sz="3000" dirty="0" smtClean="0">
                <a:latin typeface="Courier New" pitchFamily="49" charset="0"/>
                <a:cs typeface="Courier New" pitchFamily="49" charset="0"/>
              </a:rPr>
              <a:t>OPEN </a:t>
            </a:r>
            <a:r>
              <a:rPr lang="en-US" sz="3000" i="1" dirty="0" err="1" smtClean="0">
                <a:latin typeface="Courier New" pitchFamily="49" charset="0"/>
                <a:cs typeface="Courier New" pitchFamily="49" charset="0"/>
              </a:rPr>
              <a:t>cursor_name</a:t>
            </a:r>
            <a:r>
              <a:rPr lang="en-US" sz="3000" i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/>
              <a:t>FETCH</a:t>
            </a:r>
            <a:r>
              <a:rPr lang="en-US" dirty="0" smtClean="0"/>
              <a:t> - Retrieves the next row from the cursor and moves the cursor “pointer” to the following row in the result set:</a:t>
            </a:r>
            <a:br>
              <a:rPr lang="en-US" dirty="0" smtClean="0"/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FETCH </a:t>
            </a:r>
            <a:r>
              <a:rPr lang="en-US" sz="2600" i="1" dirty="0" err="1" smtClean="0">
                <a:latin typeface="Courier New" pitchFamily="49" charset="0"/>
                <a:cs typeface="Courier New" pitchFamily="49" charset="0"/>
              </a:rPr>
              <a:t>cursor_name</a:t>
            </a:r>
            <a:r>
              <a:rPr lang="en-US" sz="2600" i="1" dirty="0" smtClean="0">
                <a:latin typeface="Courier New" pitchFamily="49" charset="0"/>
                <a:cs typeface="Courier New" pitchFamily="49" charset="0"/>
              </a:rPr>
              <a:t> INTO variable list;</a:t>
            </a:r>
            <a:endParaRPr lang="en-US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b="1" dirty="0" smtClean="0"/>
              <a:t>CLOSE</a:t>
            </a:r>
            <a:r>
              <a:rPr lang="en-US" dirty="0" smtClean="0"/>
              <a:t> - Deactivates the cursor and releases the memory associated with that cursor: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CLOSE </a:t>
            </a:r>
            <a:r>
              <a:rPr lang="en-US" sz="2800" i="1" dirty="0" err="1" smtClean="0">
                <a:latin typeface="Courier New" pitchFamily="49" charset="0"/>
                <a:cs typeface="Courier New" pitchFamily="49" charset="0"/>
              </a:rPr>
              <a:t>cursor_name</a:t>
            </a:r>
            <a:r>
              <a:rPr lang="en-US" sz="2800" i="1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Cursor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CURSOR FOR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department_id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FROM departments;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OPEN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dept_cursor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 LOOP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FETCH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l_dept_id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END LOOP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dept_cursor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CLOSE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</a:t>
            </a:r>
            <a:r>
              <a:rPr lang="en-US" dirty="0" err="1" smtClean="0"/>
              <a:t>vs</a:t>
            </a:r>
            <a:r>
              <a:rPr lang="en-US" dirty="0" smtClean="0"/>
              <a:t>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Function returns a single value – Procedure does not return a value</a:t>
            </a:r>
          </a:p>
          <a:p>
            <a:r>
              <a:rPr lang="en-US" dirty="0" smtClean="0"/>
              <a:t>Procedures activated by a “CALL” statement – functions invoked in an expression</a:t>
            </a:r>
          </a:p>
          <a:p>
            <a:r>
              <a:rPr lang="en-US" dirty="0" smtClean="0"/>
              <a:t>Some differences in creating</a:t>
            </a:r>
          </a:p>
          <a:p>
            <a:pPr lvl="1"/>
            <a:r>
              <a:rPr lang="en-US" dirty="0" smtClean="0"/>
              <a:t>Procedure parameters may be input-only, output-only or both</a:t>
            </a:r>
          </a:p>
          <a:p>
            <a:pPr lvl="1"/>
            <a:r>
              <a:rPr lang="en-US" dirty="0" smtClean="0"/>
              <a:t>Function parameters are input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Cursor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CURSOR FOR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department_id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>
                <a:latin typeface="Courier New" pitchFamily="49" charset="0"/>
                <a:cs typeface="Courier New" pitchFamily="49" charset="0"/>
              </a:rPr>
              <a:t>FROM departments;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OPEN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dept_cursor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: LOOP</a:t>
            </a:r>
          </a:p>
          <a:p>
            <a:pPr lvl="1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FETCH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l_dept_id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END LOOP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dept_cursor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CLOSE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0" y="3276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do I know when there are no more rows to fetch?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019800" y="3886200"/>
            <a:ext cx="8382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Cursors in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If I know in advance how many rows are returned, then I can use a conventional loop: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dcount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INT;</a:t>
            </a: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DECLARE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c_dept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CURSOR FOR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department_id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FROM departments;</a:t>
            </a:r>
          </a:p>
          <a:p>
            <a:pPr>
              <a:buNone/>
            </a:pPr>
            <a:endParaRPr lang="en-US" sz="2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SELECT COUNT(*) FROM departments INTO 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dcount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WHILE (</a:t>
            </a:r>
            <a:r>
              <a:rPr lang="en-US" sz="2800" b="1" dirty="0" err="1" smtClean="0">
                <a:latin typeface="Courier New" pitchFamily="49" charset="0"/>
                <a:cs typeface="Courier New" pitchFamily="49" charset="0"/>
              </a:rPr>
              <a:t>dcount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 &gt; 0)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FETCH …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SET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dcount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dcount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– 1;</a:t>
            </a: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END WHILE;</a:t>
            </a:r>
            <a:endParaRPr lang="en-US" sz="2800" b="1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Cursors in Loops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However, if I do NOT know in advance how many rows are returned, then the SQL engine will throw an error when trying to fetch after the last row has been fetched.</a:t>
            </a:r>
          </a:p>
          <a:p>
            <a:r>
              <a:rPr lang="en-US" dirty="0" smtClean="0"/>
              <a:t>We can use a </a:t>
            </a:r>
            <a:r>
              <a:rPr lang="en-US" b="1" dirty="0" smtClean="0"/>
              <a:t>error handler </a:t>
            </a:r>
            <a:r>
              <a:rPr lang="en-US" dirty="0" smtClean="0"/>
              <a:t>to catch and manage that condition.</a:t>
            </a:r>
          </a:p>
          <a:p>
            <a:r>
              <a:rPr lang="en-US" dirty="0" smtClean="0"/>
              <a:t>An error handler is similar in concept to try…catch.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685800"/>
          </a:xfrm>
        </p:spPr>
        <p:txBody>
          <a:bodyPr/>
          <a:lstStyle/>
          <a:p>
            <a:r>
              <a:rPr lang="en-US" dirty="0" smtClean="0"/>
              <a:t>Handlers are used like try / catch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2209800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DECLARE {CONTINUE | EXIT} FOR {</a:t>
            </a:r>
            <a:r>
              <a:rPr lang="en-US" dirty="0" err="1" smtClean="0"/>
              <a:t>errorsituation</a:t>
            </a:r>
            <a:r>
              <a:rPr lang="en-US" dirty="0" smtClean="0"/>
              <a:t>}</a:t>
            </a:r>
          </a:p>
          <a:p>
            <a:r>
              <a:rPr lang="en-US" dirty="0" smtClean="0"/>
              <a:t>    BEGIN</a:t>
            </a:r>
          </a:p>
          <a:p>
            <a:r>
              <a:rPr lang="en-US" dirty="0" smtClean="0"/>
              <a:t>        </a:t>
            </a:r>
            <a:r>
              <a:rPr lang="en-US" dirty="0" err="1" smtClean="0"/>
              <a:t>stepsToTake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END</a:t>
            </a:r>
          </a:p>
          <a:p>
            <a:endParaRPr lang="en-US" dirty="0" smtClean="0"/>
          </a:p>
          <a:p>
            <a:r>
              <a:rPr lang="en-US" dirty="0" smtClean="0"/>
              <a:t>// Rest of stored procedure</a:t>
            </a:r>
          </a:p>
          <a:p>
            <a:endParaRPr lang="en-US" dirty="0" smtClean="0"/>
          </a:p>
          <a:p>
            <a:r>
              <a:rPr lang="en-US" dirty="0" smtClean="0"/>
              <a:t>A CONTINUE handler runs and then returns control to the statement following the line where the error occurred</a:t>
            </a:r>
            <a:r>
              <a:rPr lang="en-US" dirty="0" smtClean="0"/>
              <a:t>. For example, this is how we can handle a cursor.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 EXIT handler runs and the exits the stored procedure</a:t>
            </a:r>
            <a:r>
              <a:rPr lang="en-US" dirty="0" smtClean="0"/>
              <a:t>. This would most likely be used as a fatal error response.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errorsituation</a:t>
            </a:r>
            <a:r>
              <a:rPr lang="en-US" dirty="0" smtClean="0"/>
              <a:t> can be either an error code, a </a:t>
            </a:r>
            <a:r>
              <a:rPr lang="en-US" dirty="0" err="1" smtClean="0"/>
              <a:t>SQLstate</a:t>
            </a:r>
            <a:r>
              <a:rPr lang="en-US" dirty="0" smtClean="0"/>
              <a:t> code, or a condition name.</a:t>
            </a:r>
          </a:p>
          <a:p>
            <a:r>
              <a:rPr lang="en-US" dirty="0" smtClean="0"/>
              <a:t>Example: DECLARE EXIT HANDLER FOR 1062 /* Duplicate key code 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Cursor with Error Handler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DECLARE done INT DEFAULT 0;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DECLARE CONTINUE HANDLER FOR NOT FOUND </a:t>
            </a:r>
            <a:br>
              <a:rPr lang="en-US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SET done=1;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DECLARE cursor1 CURSOR FOR SELECT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first_name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last_name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mytable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OPEN cursor1;</a:t>
            </a:r>
          </a:p>
          <a:p>
            <a:pPr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cursor_loop:LOOP</a:t>
            </a: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FETCH cursor1 INTO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first_name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last_name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IF done = 1 THEN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LEAVE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cursor_loop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END IF;</a:t>
            </a:r>
          </a:p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  /*Do something with the row fetched*/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END LOOP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cursor_loop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CLOSE cursor1;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NOTE ON CURSORS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Nested cursors or doing another select while a cursor is open can cause unpredictable behavior.</a:t>
            </a:r>
          </a:p>
          <a:p>
            <a:r>
              <a:rPr lang="en-US" dirty="0" smtClean="0"/>
              <a:t>The behavior and range of possibilities </a:t>
            </a:r>
            <a:r>
              <a:rPr lang="en-US" dirty="0" smtClean="0"/>
              <a:t>can vary </a:t>
            </a:r>
            <a:r>
              <a:rPr lang="en-US" dirty="0" smtClean="0"/>
              <a:t>by DB engine and installation.</a:t>
            </a:r>
          </a:p>
          <a:p>
            <a:r>
              <a:rPr lang="en-US" dirty="0" smtClean="0"/>
              <a:t>Currently, only INNODB supports cursors.</a:t>
            </a:r>
          </a:p>
          <a:p>
            <a:r>
              <a:rPr lang="en-US" dirty="0" smtClean="0"/>
              <a:t>Consider the application layer as an alternative to the use of cursors.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Routines in Namespaces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Unqualified references are interpreted as being in the default database</a:t>
            </a:r>
          </a:p>
          <a:p>
            <a:r>
              <a:rPr lang="en-US" dirty="0" smtClean="0"/>
              <a:t>Qualified names can be used: </a:t>
            </a:r>
            <a:r>
              <a:rPr lang="en-US" dirty="0" err="1" smtClean="0"/>
              <a:t>dbName.routineName</a:t>
            </a:r>
            <a:endParaRPr lang="en-US" dirty="0" smtClean="0"/>
          </a:p>
          <a:p>
            <a:r>
              <a:rPr lang="en-US" dirty="0" smtClean="0"/>
              <a:t>Dropping a table drops all related routines</a:t>
            </a:r>
          </a:p>
          <a:p>
            <a:r>
              <a:rPr lang="en-US" dirty="0" smtClean="0"/>
              <a:t>Functions and Procedures use different name spaces, therefore it is possible to have a procedure and a function with the same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Stored Routine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8305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</a:t>
            </a:r>
            <a:r>
              <a:rPr lang="en-US" dirty="0" err="1" smtClean="0"/>
              <a:t>ysql</a:t>
            </a:r>
            <a:r>
              <a:rPr lang="en-US" dirty="0" smtClean="0"/>
              <a:t>&gt;delimiter //</a:t>
            </a:r>
          </a:p>
          <a:p>
            <a:r>
              <a:rPr lang="en-US" dirty="0" smtClean="0"/>
              <a:t>-&gt;CREATE PROCEDURE </a:t>
            </a:r>
            <a:r>
              <a:rPr lang="en-US" dirty="0" err="1" smtClean="0"/>
              <a:t>procedureName</a:t>
            </a:r>
            <a:r>
              <a:rPr lang="en-US" dirty="0" smtClean="0"/>
              <a:t>(identifier </a:t>
            </a:r>
            <a:r>
              <a:rPr lang="en-US" dirty="0" err="1" smtClean="0"/>
              <a:t>dataType</a:t>
            </a:r>
            <a:r>
              <a:rPr lang="en-US" dirty="0" smtClean="0"/>
              <a:t>, identifier </a:t>
            </a:r>
            <a:r>
              <a:rPr lang="en-US" dirty="0" err="1" smtClean="0"/>
              <a:t>dataType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-&gt;BEGIN</a:t>
            </a:r>
          </a:p>
          <a:p>
            <a:r>
              <a:rPr lang="en-US" dirty="0" smtClean="0"/>
              <a:t>-&gt; 	query1;</a:t>
            </a:r>
          </a:p>
          <a:p>
            <a:r>
              <a:rPr lang="en-US" dirty="0" smtClean="0"/>
              <a:t>-&gt;	query1;</a:t>
            </a:r>
          </a:p>
          <a:p>
            <a:r>
              <a:rPr lang="en-US" dirty="0" smtClean="0"/>
              <a:t>-&gt;END</a:t>
            </a:r>
          </a:p>
          <a:p>
            <a:r>
              <a:rPr lang="en-US" dirty="0" smtClean="0"/>
              <a:t>-&gt;//</a:t>
            </a:r>
          </a:p>
          <a:p>
            <a:r>
              <a:rPr lang="en-US" dirty="0" err="1" smtClean="0"/>
              <a:t>mysql</a:t>
            </a:r>
            <a:r>
              <a:rPr lang="en-US" dirty="0" smtClean="0"/>
              <a:t>&gt; delimiter ;</a:t>
            </a:r>
          </a:p>
          <a:p>
            <a:endParaRPr lang="en-US" dirty="0" smtClean="0"/>
          </a:p>
          <a:p>
            <a:r>
              <a:rPr lang="en-US" dirty="0" err="1" smtClean="0"/>
              <a:t>mysql</a:t>
            </a:r>
            <a:r>
              <a:rPr lang="en-US" dirty="0" smtClean="0"/>
              <a:t>&gt;delimiter //</a:t>
            </a:r>
          </a:p>
          <a:p>
            <a:r>
              <a:rPr lang="en-US" dirty="0" smtClean="0"/>
              <a:t>-&gt; CREATE FUNCTION </a:t>
            </a:r>
            <a:r>
              <a:rPr lang="en-US" dirty="0" err="1" smtClean="0"/>
              <a:t>functionName</a:t>
            </a:r>
            <a:r>
              <a:rPr lang="en-US" dirty="0" smtClean="0"/>
              <a:t>(</a:t>
            </a:r>
            <a:r>
              <a:rPr lang="en-US" dirty="0" err="1" smtClean="0"/>
              <a:t>idenifier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, identifier </a:t>
            </a:r>
            <a:r>
              <a:rPr lang="en-US" dirty="0" err="1" smtClean="0"/>
              <a:t>dataType</a:t>
            </a:r>
            <a:r>
              <a:rPr lang="en-US" dirty="0" smtClean="0"/>
              <a:t>)</a:t>
            </a:r>
          </a:p>
          <a:p>
            <a:r>
              <a:rPr lang="en-US" dirty="0" smtClean="0"/>
              <a:t>-&gt;	RETURNS </a:t>
            </a:r>
            <a:r>
              <a:rPr lang="en-US" dirty="0" err="1" smtClean="0"/>
              <a:t>dataType</a:t>
            </a:r>
            <a:endParaRPr lang="en-US" dirty="0" smtClean="0"/>
          </a:p>
          <a:p>
            <a:r>
              <a:rPr lang="en-US" dirty="0" smtClean="0"/>
              <a:t>-&gt;	[characteristics]</a:t>
            </a:r>
          </a:p>
          <a:p>
            <a:r>
              <a:rPr lang="en-US" dirty="0" smtClean="0"/>
              <a:t>-&gt; 	queries;</a:t>
            </a:r>
          </a:p>
          <a:p>
            <a:r>
              <a:rPr lang="en-US" dirty="0" smtClean="0"/>
              <a:t>-&gt;	RETURN expression</a:t>
            </a:r>
          </a:p>
          <a:p>
            <a:r>
              <a:rPr lang="en-US" dirty="0" smtClean="0"/>
              <a:t>-&gt;//</a:t>
            </a:r>
          </a:p>
          <a:p>
            <a:r>
              <a:rPr lang="en-US" dirty="0" err="1" smtClean="0"/>
              <a:t>myql</a:t>
            </a:r>
            <a:r>
              <a:rPr lang="en-US" dirty="0" smtClean="0"/>
              <a:t>&gt; delimiter ;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Stored Procedures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latin typeface="Courier New" pitchFamily="49" charset="0"/>
                <a:cs typeface="Courier New" pitchFamily="49" charset="0"/>
              </a:rPr>
              <a:t>CREATE 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PROCEDURE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simpleproc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()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BEGIN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SELECT COUNT(*) AS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NumItems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alp_item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sz="20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CREATE PROCEDURE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sp_CalcOrderTotal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(IN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INT(11))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  READS SQL DATA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BEGIN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SELECT SUM(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order_price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* qty) AS Total 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 FROM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alp_orderline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WHERE 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order_id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;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END</a:t>
            </a:r>
          </a:p>
          <a:p>
            <a:endParaRPr lang="en-US" sz="24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7638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identifier </a:t>
            </a:r>
            <a:r>
              <a:rPr lang="en-US" dirty="0" err="1" smtClean="0"/>
              <a:t>dataType</a:t>
            </a:r>
            <a:r>
              <a:rPr lang="en-US" dirty="0" smtClean="0"/>
              <a:t>,</a:t>
            </a:r>
          </a:p>
          <a:p>
            <a:r>
              <a:rPr lang="en-US" dirty="0" smtClean="0"/>
              <a:t>In procedure declaration: May precede </a:t>
            </a:r>
            <a:r>
              <a:rPr lang="en-US" dirty="0" err="1" smtClean="0"/>
              <a:t>idenifier</a:t>
            </a:r>
            <a:r>
              <a:rPr lang="en-US" dirty="0" smtClean="0"/>
              <a:t> with</a:t>
            </a:r>
          </a:p>
          <a:p>
            <a:pPr lvl="2"/>
            <a:r>
              <a:rPr lang="en-US" dirty="0" smtClean="0"/>
              <a:t>IN – Change in procedure -&gt; no change where called, default</a:t>
            </a:r>
          </a:p>
          <a:p>
            <a:pPr lvl="2"/>
            <a:r>
              <a:rPr lang="en-US" dirty="0" smtClean="0"/>
              <a:t>OUT – When arrives set to null, At termination procedure developed value is passed back</a:t>
            </a:r>
          </a:p>
          <a:p>
            <a:pPr lvl="2"/>
            <a:r>
              <a:rPr lang="en-US" dirty="0" smtClean="0"/>
              <a:t>INOUT –like passing by reference</a:t>
            </a:r>
          </a:p>
          <a:p>
            <a:r>
              <a:rPr lang="en-US" dirty="0" smtClean="0"/>
              <a:t>Within procedure provide values to IN and INOUT parameters with SET </a:t>
            </a:r>
            <a:r>
              <a:rPr lang="en-US" dirty="0" err="1" smtClean="0"/>
              <a:t>paramName</a:t>
            </a:r>
            <a:r>
              <a:rPr lang="en-US" dirty="0" smtClean="0"/>
              <a:t> = value;</a:t>
            </a:r>
          </a:p>
          <a:p>
            <a:r>
              <a:rPr lang="en-US" dirty="0" smtClean="0"/>
              <a:t>Function parameters are only IN by default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on Alpine Adventures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Courier New" pitchFamily="49" charset="0"/>
                <a:cs typeface="Courier New" pitchFamily="49" charset="0"/>
              </a:rPr>
              <a:t>CREATE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PROCEDURE 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sp_GetInvByQOH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(IN quant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READS SQL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DATA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BEGIN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SELECT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item_id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price,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FROM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WHERE </a:t>
            </a:r>
            <a:r>
              <a:rPr lang="en-US" sz="2800" dirty="0" err="1">
                <a:latin typeface="Courier New" pitchFamily="49" charset="0"/>
                <a:cs typeface="Courier New" pitchFamily="49" charset="0"/>
              </a:rPr>
              <a:t>quantity_on_hand</a:t>
            </a:r>
            <a:r>
              <a:rPr lang="en-US" sz="2800" dirty="0">
                <a:latin typeface="Courier New" pitchFamily="49" charset="0"/>
                <a:cs typeface="Courier New" pitchFamily="49" charset="0"/>
              </a:rPr>
              <a:t> &lt;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quant;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END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210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Restricted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CANNOT directly pass table names as parameters.</a:t>
            </a:r>
            <a:br>
              <a:rPr lang="en-US" dirty="0" smtClean="0"/>
            </a:br>
            <a:r>
              <a:rPr lang="en-US" dirty="0" smtClean="0"/>
              <a:t>Example:</a:t>
            </a:r>
          </a:p>
          <a:p>
            <a:pPr lvl="1"/>
            <a:r>
              <a:rPr lang="en-US" sz="2000" dirty="0"/>
              <a:t>CREATE </a:t>
            </a:r>
            <a:r>
              <a:rPr lang="en-US" sz="2000" dirty="0" smtClean="0"/>
              <a:t>PROCEDURE </a:t>
            </a:r>
            <a:r>
              <a:rPr lang="en-US" sz="2000" dirty="0" err="1" smtClean="0"/>
              <a:t>TestError</a:t>
            </a:r>
            <a:r>
              <a:rPr lang="en-US" sz="2000" dirty="0" smtClean="0"/>
              <a:t>(IN t </a:t>
            </a:r>
            <a:r>
              <a:rPr lang="en-US" sz="2000" dirty="0"/>
              <a:t>VARCHAR(30</a:t>
            </a:r>
            <a:r>
              <a:rPr lang="en-US" sz="2000" dirty="0" smtClean="0"/>
              <a:t>))</a:t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en-US" sz="2000" dirty="0"/>
              <a:t>READS SQL </a:t>
            </a:r>
            <a:r>
              <a:rPr lang="en-US" sz="2000" dirty="0" smtClean="0"/>
              <a:t>DATA</a:t>
            </a:r>
            <a:br>
              <a:rPr lang="en-US" sz="2000" dirty="0" smtClean="0"/>
            </a:br>
            <a:r>
              <a:rPr lang="en-US" sz="2000" dirty="0" smtClean="0"/>
              <a:t>BEGIN</a:t>
            </a:r>
            <a:br>
              <a:rPr lang="en-US" sz="2000" dirty="0" smtClean="0"/>
            </a:br>
            <a:r>
              <a:rPr lang="en-US" sz="2000" dirty="0" smtClean="0"/>
              <a:t>  </a:t>
            </a:r>
            <a:r>
              <a:rPr lang="en-US" sz="2000" dirty="0"/>
              <a:t>SELECT COUNT(*) FROM </a:t>
            </a:r>
            <a:r>
              <a:rPr lang="en-US" sz="2000" dirty="0" smtClean="0"/>
              <a:t>t;</a:t>
            </a:r>
            <a:br>
              <a:rPr lang="en-US" sz="2000" dirty="0" smtClean="0"/>
            </a:br>
            <a:r>
              <a:rPr lang="en-US" sz="2000" dirty="0" smtClean="0"/>
              <a:t>END</a:t>
            </a:r>
          </a:p>
          <a:p>
            <a:r>
              <a:rPr lang="en-US" dirty="0" smtClean="0"/>
              <a:t>Gives error message:</a:t>
            </a:r>
            <a:br>
              <a:rPr lang="en-US" dirty="0" smtClean="0"/>
            </a:br>
            <a:r>
              <a:rPr lang="en-US" sz="2800" dirty="0" smtClean="0"/>
              <a:t>“</a:t>
            </a:r>
            <a:r>
              <a:rPr lang="en-US" sz="2800" dirty="0"/>
              <a:t>#1146 - Table 'jwyatt.t' doesn't </a:t>
            </a:r>
            <a:r>
              <a:rPr lang="en-US" sz="2800" dirty="0" smtClean="0"/>
              <a:t>exist”</a:t>
            </a:r>
          </a:p>
          <a:p>
            <a:r>
              <a:rPr lang="en-US" dirty="0" smtClean="0"/>
              <a:t>This is a security feature.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521374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1185</Words>
  <Application>Microsoft Office PowerPoint</Application>
  <PresentationFormat>On-screen Show (4:3)</PresentationFormat>
  <Paragraphs>319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Stored Functions and Procedures</vt:lpstr>
      <vt:lpstr>Advantages of Stored Routines</vt:lpstr>
      <vt:lpstr>Functions vs Procedures</vt:lpstr>
      <vt:lpstr>Routines in Namespaces</vt:lpstr>
      <vt:lpstr>Creating a Stored Routine</vt:lpstr>
      <vt:lpstr>Example Stored Procedures</vt:lpstr>
      <vt:lpstr>Procedure Parameters</vt:lpstr>
      <vt:lpstr>Example on Alpine Adventures</vt:lpstr>
      <vt:lpstr>Restricted Parameters</vt:lpstr>
      <vt:lpstr>Alternative Method</vt:lpstr>
      <vt:lpstr>Calling Routines</vt:lpstr>
      <vt:lpstr>Initializing OUT &amp; INOUT Parameters</vt:lpstr>
      <vt:lpstr>Variables</vt:lpstr>
      <vt:lpstr>Variable Declarations</vt:lpstr>
      <vt:lpstr>Initializing Variables</vt:lpstr>
      <vt:lpstr>Selection in Routines</vt:lpstr>
      <vt:lpstr>Iteration in a Routine</vt:lpstr>
      <vt:lpstr>Iteration in Routine</vt:lpstr>
      <vt:lpstr>Example:</vt:lpstr>
      <vt:lpstr>Example:</vt:lpstr>
      <vt:lpstr>Example:</vt:lpstr>
      <vt:lpstr>Example:</vt:lpstr>
      <vt:lpstr>Dynamic vs Static SQL</vt:lpstr>
      <vt:lpstr>Basic Dynamic SQL Process</vt:lpstr>
      <vt:lpstr>Example Dynamic SQL</vt:lpstr>
      <vt:lpstr>Cursors</vt:lpstr>
      <vt:lpstr>Cursors</vt:lpstr>
      <vt:lpstr>Using a Cursor</vt:lpstr>
      <vt:lpstr>Example Cursor Loop</vt:lpstr>
      <vt:lpstr>Example Cursor Loop</vt:lpstr>
      <vt:lpstr>Cursors in Loops</vt:lpstr>
      <vt:lpstr>Cursors in Loops</vt:lpstr>
      <vt:lpstr>Handlers</vt:lpstr>
      <vt:lpstr>Cursor with Error Handler</vt:lpstr>
      <vt:lpstr>FINAL NOTE ON CURSORS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Stored Functions and Procedures</dc:title>
  <dc:creator>charliem</dc:creator>
  <cp:lastModifiedBy>John</cp:lastModifiedBy>
  <cp:revision>35</cp:revision>
  <dcterms:created xsi:type="dcterms:W3CDTF">2010-11-02T18:43:19Z</dcterms:created>
  <dcterms:modified xsi:type="dcterms:W3CDTF">2014-08-03T22:10:42Z</dcterms:modified>
</cp:coreProperties>
</file>